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71" r:id="rId4"/>
    <p:sldId id="258" r:id="rId5"/>
    <p:sldId id="259" r:id="rId6"/>
    <p:sldId id="272" r:id="rId7"/>
    <p:sldId id="260" r:id="rId8"/>
    <p:sldId id="273" r:id="rId9"/>
    <p:sldId id="278" r:id="rId10"/>
    <p:sldId id="274" r:id="rId11"/>
    <p:sldId id="275" r:id="rId12"/>
    <p:sldId id="276" r:id="rId13"/>
    <p:sldId id="277" r:id="rId14"/>
    <p:sldId id="264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673"/>
  </p:normalViewPr>
  <p:slideViewPr>
    <p:cSldViewPr snapToGrid="0" snapToObjects="1">
      <p:cViewPr varScale="1">
        <p:scale>
          <a:sx n="78" d="100"/>
          <a:sy n="78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26C24-4E5F-4CEE-BF56-6306BBFE735F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5C08D-4CA2-4A4D-8B28-24A2D7C08E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75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26C24-4E5F-4CEE-BF56-6306BBFE735F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5C08D-4CA2-4A4D-8B28-24A2D7C08E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46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26C24-4E5F-4CEE-BF56-6306BBFE735F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5C08D-4CA2-4A4D-8B28-24A2D7C08E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482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26C24-4E5F-4CEE-BF56-6306BBFE735F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5C08D-4CA2-4A4D-8B28-24A2D7C08E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51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26C24-4E5F-4CEE-BF56-6306BBFE735F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5C08D-4CA2-4A4D-8B28-24A2D7C08E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456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26C24-4E5F-4CEE-BF56-6306BBFE735F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5C08D-4CA2-4A4D-8B28-24A2D7C08E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844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26C24-4E5F-4CEE-BF56-6306BBFE735F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5C08D-4CA2-4A4D-8B28-24A2D7C08E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7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26C24-4E5F-4CEE-BF56-6306BBFE735F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5C08D-4CA2-4A4D-8B28-24A2D7C08E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9485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26C24-4E5F-4CEE-BF56-6306BBFE735F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5C08D-4CA2-4A4D-8B28-24A2D7C08E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62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26C24-4E5F-4CEE-BF56-6306BBFE735F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5C08D-4CA2-4A4D-8B28-24A2D7C08E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8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26C24-4E5F-4CEE-BF56-6306BBFE735F}" type="datetimeFigureOut">
              <a:rPr lang="de-DE" smtClean="0"/>
              <a:t>24.10.2018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5C08D-4CA2-4A4D-8B28-24A2D7C08E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0503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526C24-4E5F-4CEE-BF56-6306BBFE735F}" type="datetimeFigureOut">
              <a:rPr lang="de-DE" smtClean="0"/>
              <a:pPr/>
              <a:t>24.10.2018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45C08D-4CA2-4A4D-8B28-24A2D7C08E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28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395" y="24641"/>
            <a:ext cx="8293210" cy="682462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95F6CE-52B6-4F47-BD31-3FF4C5A76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9005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 smtClean="0"/>
              <a:t>The Battle </a:t>
            </a:r>
            <a:r>
              <a:rPr lang="en-US" b="1" dirty="0"/>
              <a:t>of </a:t>
            </a:r>
            <a:r>
              <a:rPr lang="en-US" b="1" dirty="0" smtClean="0"/>
              <a:t>Neighborhoods in Berlin</a:t>
            </a:r>
            <a:endParaRPr lang="en-US" b="1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9647193" y="4272975"/>
            <a:ext cx="4720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65000"/>
                  </a:schemeClr>
                </a:solidFill>
              </a:rPr>
              <a:t>Source: </a:t>
            </a:r>
            <a:r>
              <a:rPr lang="de-DE" sz="1000" dirty="0" err="1" smtClean="0">
                <a:solidFill>
                  <a:schemeClr val="bg1">
                    <a:lumMod val="65000"/>
                  </a:schemeClr>
                </a:solidFill>
              </a:rPr>
              <a:t>wikimedia</a:t>
            </a:r>
            <a:r>
              <a:rPr lang="de-DE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bg1">
                    <a:lumMod val="65000"/>
                  </a:schemeClr>
                </a:solidFill>
              </a:rPr>
              <a:t>Berlin_Subdivisions.svg</a:t>
            </a:r>
            <a:endParaRPr lang="de-DE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32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B1BFC-7DFB-8644-8D62-B527BDF6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price of apartments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/>
          <a:srcRect l="15724" t="27686" r="39520" b="2138"/>
          <a:stretch/>
        </p:blipFill>
        <p:spPr>
          <a:xfrm>
            <a:off x="3184358" y="1572127"/>
            <a:ext cx="5823284" cy="513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B1BFC-7DFB-8644-8D62-B527BDF6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number of physicians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15601" t="24836" r="39150" b="3673"/>
          <a:stretch/>
        </p:blipFill>
        <p:spPr>
          <a:xfrm>
            <a:off x="3152274" y="1588168"/>
            <a:ext cx="5887452" cy="522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5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B1BFC-7DFB-8644-8D62-B527BDF6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rate of academics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15724" t="27029" r="40630" b="1481"/>
          <a:stretch/>
        </p:blipFill>
        <p:spPr>
          <a:xfrm>
            <a:off x="3256547" y="1690688"/>
            <a:ext cx="5678905" cy="522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9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B1BFC-7DFB-8644-8D62-B527BDF6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rate of unemployment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15478" t="27029" r="40999" b="2138"/>
          <a:stretch/>
        </p:blipFill>
        <p:spPr>
          <a:xfrm>
            <a:off x="3264568" y="1523998"/>
            <a:ext cx="5662863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8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E1D6-4C89-8641-A3C9-25D2E111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between </a:t>
            </a:r>
            <a:r>
              <a:rPr lang="en-US" dirty="0" smtClean="0"/>
              <a:t>neighborhoods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5DC5C-374A-EE48-AE11-2D0B281FC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610" y="1918010"/>
            <a:ext cx="10537902" cy="4449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Charlottenbourg-Wilmersdorf</a:t>
            </a:r>
            <a:r>
              <a:rPr lang="en-US" dirty="0" smtClean="0"/>
              <a:t> (CW) and Spandau (SP)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CW has less unemployment, more physicians, more academics, higher apartment prices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Venues structure of both boroughs differ:</a:t>
            </a:r>
          </a:p>
          <a:p>
            <a:pPr lvl="1"/>
            <a:r>
              <a:rPr lang="en-US" dirty="0" smtClean="0"/>
              <a:t>CW mainly lies in cluster3, some </a:t>
            </a:r>
            <a:r>
              <a:rPr lang="en-US" dirty="0" err="1" smtClean="0"/>
              <a:t>zipcodes</a:t>
            </a:r>
            <a:r>
              <a:rPr lang="en-US" dirty="0" smtClean="0"/>
              <a:t> in cluster1, cluster2 and cluster6</a:t>
            </a:r>
          </a:p>
          <a:p>
            <a:pPr lvl="1"/>
            <a:r>
              <a:rPr lang="en-US" dirty="0" smtClean="0"/>
              <a:t>SP mainly lies in cluster6, some </a:t>
            </a:r>
            <a:r>
              <a:rPr lang="en-US" dirty="0" err="1" smtClean="0"/>
              <a:t>zipcodes</a:t>
            </a:r>
            <a:r>
              <a:rPr lang="en-US" dirty="0" smtClean="0"/>
              <a:t> are in cluster4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39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F21B-A006-EF49-B7BF-F2E2890C5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62" y="2706687"/>
            <a:ext cx="9905998" cy="1478570"/>
          </a:xfrm>
        </p:spPr>
        <p:txBody>
          <a:bodyPr/>
          <a:lstStyle/>
          <a:p>
            <a:r>
              <a:rPr lang="en-US" dirty="0"/>
              <a:t>				Thank you</a:t>
            </a:r>
          </a:p>
        </p:txBody>
      </p:sp>
    </p:spTree>
    <p:extLst>
      <p:ext uri="{BB962C8B-B14F-4D97-AF65-F5344CB8AC3E}">
        <p14:creationId xmlns:p14="http://schemas.microsoft.com/office/powerpoint/2010/main" val="8242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4861-8E6D-8E4F-BA67-0CBCB8383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1B3FC-CD60-F04E-8AAB-70890CA9A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Berlin - the attractive </a:t>
            </a:r>
            <a:r>
              <a:rPr lang="en-US" dirty="0" smtClean="0"/>
              <a:t>metropole -&gt; people move to Berlin</a:t>
            </a:r>
            <a:endParaRPr lang="en-US" dirty="0" smtClean="0"/>
          </a:p>
          <a:p>
            <a:r>
              <a:rPr lang="en-US" dirty="0" smtClean="0"/>
              <a:t>Need to </a:t>
            </a:r>
            <a:r>
              <a:rPr lang="en-US" dirty="0"/>
              <a:t>analyze systematically the </a:t>
            </a:r>
            <a:r>
              <a:rPr lang="en-US" dirty="0" smtClean="0"/>
              <a:t>environment of potential </a:t>
            </a:r>
            <a:r>
              <a:rPr lang="en-US" dirty="0" smtClean="0"/>
              <a:t>locations</a:t>
            </a:r>
            <a:endParaRPr lang="en-US" dirty="0" smtClean="0"/>
          </a:p>
          <a:p>
            <a:r>
              <a:rPr lang="en-US" dirty="0" smtClean="0"/>
              <a:t>Identify and understand similarities and dissimilarities of neighborhoods</a:t>
            </a:r>
          </a:p>
          <a:p>
            <a:r>
              <a:rPr lang="en-US" dirty="0" smtClean="0"/>
              <a:t>Select </a:t>
            </a:r>
            <a:r>
              <a:rPr lang="en-US" dirty="0" smtClean="0"/>
              <a:t>potential </a:t>
            </a:r>
            <a:r>
              <a:rPr lang="en-US" dirty="0" smtClean="0"/>
              <a:t>locations </a:t>
            </a:r>
            <a:r>
              <a:rPr lang="en-US" dirty="0" smtClean="0"/>
              <a:t>indexed by </a:t>
            </a:r>
            <a:r>
              <a:rPr lang="en-US" dirty="0" err="1" smtClean="0"/>
              <a:t>zipcode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033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4861-8E6D-8E4F-BA67-0CBCB8383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1B3FC-CD60-F04E-8AAB-70890CA9A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Index geographical information of Berlins </a:t>
            </a:r>
            <a:r>
              <a:rPr lang="en-US" dirty="0" smtClean="0"/>
              <a:t>neighborhoods </a:t>
            </a:r>
            <a:r>
              <a:rPr lang="en-US" dirty="0" smtClean="0"/>
              <a:t>by </a:t>
            </a:r>
            <a:r>
              <a:rPr lang="en-US" dirty="0" err="1" smtClean="0"/>
              <a:t>zipcodes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</a:t>
            </a:r>
            <a:r>
              <a:rPr lang="en-US" dirty="0" smtClean="0"/>
              <a:t>ollect venues </a:t>
            </a:r>
            <a:r>
              <a:rPr lang="en-US" dirty="0"/>
              <a:t>using Foursquare </a:t>
            </a:r>
            <a:r>
              <a:rPr lang="en-US" dirty="0" smtClean="0"/>
              <a:t>API and form clusters </a:t>
            </a:r>
            <a:r>
              <a:rPr lang="en-US" dirty="0"/>
              <a:t>based on venue </a:t>
            </a:r>
            <a:r>
              <a:rPr lang="en-US" dirty="0" smtClean="0"/>
              <a:t>categories for each </a:t>
            </a:r>
            <a:r>
              <a:rPr lang="en-US" dirty="0" err="1" smtClean="0"/>
              <a:t>zipcode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 err="1" smtClean="0"/>
              <a:t>dendrogram</a:t>
            </a:r>
            <a:r>
              <a:rPr lang="en-US" dirty="0" smtClean="0"/>
              <a:t> and hierarchical clustering in order to cluster </a:t>
            </a:r>
            <a:r>
              <a:rPr lang="en-US" dirty="0" err="1" smtClean="0"/>
              <a:t>zipcodes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Analyze similarities and dissimilarities of clusters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Analyze socio-demographic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Explore top rated venues using Yelp API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33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134717"/>
              </p:ext>
            </p:extLst>
          </p:nvPr>
        </p:nvGraphicFramePr>
        <p:xfrm>
          <a:off x="838200" y="1515524"/>
          <a:ext cx="10515600" cy="481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8547">
                  <a:extLst>
                    <a:ext uri="{9D8B030D-6E8A-4147-A177-3AD203B41FA5}">
                      <a16:colId xmlns:a16="http://schemas.microsoft.com/office/drawing/2014/main" val="218570103"/>
                    </a:ext>
                  </a:extLst>
                </a:gridCol>
                <a:gridCol w="7947053">
                  <a:extLst>
                    <a:ext uri="{9D8B030D-6E8A-4147-A177-3AD203B41FA5}">
                      <a16:colId xmlns:a16="http://schemas.microsoft.com/office/drawing/2014/main" val="2996575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dirty="0" smtClean="0"/>
                        <a:t>Libraries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 smtClean="0"/>
                        <a:t>Description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08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 smtClean="0"/>
                        <a:t>Pandas, </a:t>
                      </a:r>
                      <a:r>
                        <a:rPr lang="de-DE" sz="2800" dirty="0" err="1" smtClean="0"/>
                        <a:t>Numpy</a:t>
                      </a:r>
                      <a:endParaRPr lang="de-DE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Libraries for data storage, manipulation and array computing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754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 err="1" smtClean="0"/>
                        <a:t>Scipy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Library for </a:t>
                      </a:r>
                      <a:r>
                        <a:rPr lang="en-US" sz="2800" dirty="0" err="1" smtClean="0"/>
                        <a:t>dendrogram</a:t>
                      </a:r>
                      <a:r>
                        <a:rPr lang="en-US" sz="2800" dirty="0" smtClean="0"/>
                        <a:t> and hierarchical cluster analysis 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97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 err="1" smtClean="0"/>
                        <a:t>Geopy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Library to retrieve locational data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328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 err="1" smtClean="0"/>
                        <a:t>Matplotlib</a:t>
                      </a:r>
                      <a:r>
                        <a:rPr lang="de-DE" sz="2800" dirty="0" smtClean="0"/>
                        <a:t>, </a:t>
                      </a:r>
                      <a:r>
                        <a:rPr lang="de-DE" sz="2800" dirty="0" err="1" smtClean="0"/>
                        <a:t>Folium</a:t>
                      </a:r>
                      <a:r>
                        <a:rPr lang="de-DE" sz="2800" dirty="0" smtClean="0"/>
                        <a:t> 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Libraries for representing numeric and locational data</a:t>
                      </a:r>
                      <a:endParaRPr lang="de-DE" sz="28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64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800" dirty="0" err="1" smtClean="0"/>
                        <a:t>Requests</a:t>
                      </a:r>
                      <a:r>
                        <a:rPr lang="de-DE" sz="2800" dirty="0" smtClean="0"/>
                        <a:t>, </a:t>
                      </a:r>
                      <a:r>
                        <a:rPr lang="de-DE" sz="2800" dirty="0" err="1" smtClean="0"/>
                        <a:t>Urllib</a:t>
                      </a:r>
                      <a:r>
                        <a:rPr lang="de-DE" sz="2800" dirty="0" smtClean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Libraries to retrieve data and handle http exchange with the Foursquare API and Yelp API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733691"/>
                  </a:ext>
                </a:extLst>
              </a:tr>
            </a:tbl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libraries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059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B1BFC-7DFB-8644-8D62-B527BDF6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of measurement and boroughs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6357" t="17542" r="20668" b="5621"/>
          <a:stretch/>
        </p:blipFill>
        <p:spPr>
          <a:xfrm>
            <a:off x="3457538" y="1825625"/>
            <a:ext cx="5276924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8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B1BFC-7DFB-8644-8D62-B527BDF6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Venues at </a:t>
            </a:r>
            <a:r>
              <a:rPr lang="en-US" dirty="0" err="1" smtClean="0"/>
              <a:t>zipcodes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Dataset consists of</a:t>
            </a:r>
          </a:p>
          <a:p>
            <a:r>
              <a:rPr lang="en-US" dirty="0" smtClean="0"/>
              <a:t>13368 venues</a:t>
            </a:r>
          </a:p>
          <a:p>
            <a:r>
              <a:rPr lang="en-US" dirty="0" smtClean="0"/>
              <a:t>in 366 venue </a:t>
            </a:r>
            <a:r>
              <a:rPr lang="en-US" dirty="0" smtClean="0"/>
              <a:t>categories</a:t>
            </a:r>
          </a:p>
          <a:p>
            <a:r>
              <a:rPr lang="en-US" dirty="0" smtClean="0"/>
              <a:t>examples: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24792" t="39445" r="50312" b="42407"/>
          <a:stretch/>
        </p:blipFill>
        <p:spPr>
          <a:xfrm>
            <a:off x="3067130" y="3879137"/>
            <a:ext cx="6057740" cy="24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9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43D8-2A02-614A-9274-7CDD201F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 of </a:t>
            </a:r>
            <a:r>
              <a:rPr lang="en-US" dirty="0" err="1" smtClean="0"/>
              <a:t>zipcodes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Dendrogram</a:t>
            </a:r>
            <a:r>
              <a:rPr lang="de-DE" dirty="0" smtClean="0"/>
              <a:t> </a:t>
            </a:r>
            <a:r>
              <a:rPr lang="de-DE" dirty="0" err="1" smtClean="0"/>
              <a:t>shows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distances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zipcodes</a:t>
            </a:r>
            <a:endParaRPr lang="de-DE" dirty="0" smtClean="0"/>
          </a:p>
          <a:p>
            <a:r>
              <a:rPr lang="de-DE" dirty="0" smtClean="0"/>
              <a:t>Set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clusters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seven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5159" t="26684" r="22381" b="33668"/>
          <a:stretch/>
        </p:blipFill>
        <p:spPr>
          <a:xfrm>
            <a:off x="1299028" y="2779485"/>
            <a:ext cx="9593943" cy="4078515"/>
          </a:xfrm>
          <a:prstGeom prst="rect">
            <a:avLst/>
          </a:prstGeom>
        </p:spPr>
      </p:pic>
      <p:cxnSp>
        <p:nvCxnSpPr>
          <p:cNvPr id="7" name="Gerader Verbinder 6"/>
          <p:cNvCxnSpPr/>
          <p:nvPr/>
        </p:nvCxnSpPr>
        <p:spPr>
          <a:xfrm>
            <a:off x="2090057" y="5399692"/>
            <a:ext cx="6974430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4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B1BFC-7DFB-8644-8D62-B527BDF6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Seven Clusters in Berlin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26042" t="17222" r="20729" b="5370"/>
          <a:stretch/>
        </p:blipFill>
        <p:spPr>
          <a:xfrm>
            <a:off x="3467100" y="1825625"/>
            <a:ext cx="5257800" cy="43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3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B1BFC-7DFB-8644-8D62-B527BDF6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 of the clusters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r>
              <a:rPr lang="de-DE" dirty="0" smtClean="0"/>
              <a:t>Locations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Modes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venue</a:t>
            </a:r>
            <a:r>
              <a:rPr lang="de-DE" dirty="0" smtClean="0"/>
              <a:t> </a:t>
            </a:r>
            <a:r>
              <a:rPr lang="de-DE" dirty="0" err="1" smtClean="0"/>
              <a:t>categories</a:t>
            </a:r>
            <a:r>
              <a:rPr lang="de-DE" dirty="0" smtClean="0"/>
              <a:t>: (</a:t>
            </a:r>
            <a:r>
              <a:rPr lang="de-DE" dirty="0" err="1" smtClean="0"/>
              <a:t>aggregated</a:t>
            </a:r>
            <a:r>
              <a:rPr lang="de-DE" dirty="0" smtClean="0"/>
              <a:t> per </a:t>
            </a:r>
            <a:r>
              <a:rPr lang="de-DE" dirty="0" err="1" smtClean="0"/>
              <a:t>cluster</a:t>
            </a:r>
            <a:r>
              <a:rPr lang="de-DE" dirty="0" smtClean="0"/>
              <a:t>)</a:t>
            </a:r>
          </a:p>
          <a:p>
            <a:endParaRPr lang="de-DE" dirty="0"/>
          </a:p>
        </p:txBody>
      </p:sp>
      <p:graphicFrame>
        <p:nvGraphicFramePr>
          <p:cNvPr id="8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0702055"/>
              </p:ext>
            </p:extLst>
          </p:nvPr>
        </p:nvGraphicFramePr>
        <p:xfrm>
          <a:off x="1076689" y="5021896"/>
          <a:ext cx="10277111" cy="1752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6889">
                  <a:extLst>
                    <a:ext uri="{9D8B030D-6E8A-4147-A177-3AD203B41FA5}">
                      <a16:colId xmlns:a16="http://schemas.microsoft.com/office/drawing/2014/main" val="3609989410"/>
                    </a:ext>
                  </a:extLst>
                </a:gridCol>
                <a:gridCol w="3881794">
                  <a:extLst>
                    <a:ext uri="{9D8B030D-6E8A-4147-A177-3AD203B41FA5}">
                      <a16:colId xmlns:a16="http://schemas.microsoft.com/office/drawing/2014/main" val="3770714658"/>
                    </a:ext>
                  </a:extLst>
                </a:gridCol>
                <a:gridCol w="986769">
                  <a:extLst>
                    <a:ext uri="{9D8B030D-6E8A-4147-A177-3AD203B41FA5}">
                      <a16:colId xmlns:a16="http://schemas.microsoft.com/office/drawing/2014/main" val="2200765000"/>
                    </a:ext>
                  </a:extLst>
                </a:gridCol>
                <a:gridCol w="4421659">
                  <a:extLst>
                    <a:ext uri="{9D8B030D-6E8A-4147-A177-3AD203B41FA5}">
                      <a16:colId xmlns:a16="http://schemas.microsoft.com/office/drawing/2014/main" val="1120977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1" dirty="0" smtClean="0"/>
                        <a:t>Cluster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err="1" smtClean="0"/>
                        <a:t>Typical</a:t>
                      </a:r>
                      <a:r>
                        <a:rPr lang="de-DE" b="1" dirty="0" smtClean="0"/>
                        <a:t> </a:t>
                      </a:r>
                      <a:r>
                        <a:rPr lang="de-DE" b="1" dirty="0" err="1" smtClean="0"/>
                        <a:t>venue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Cluster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err="1" smtClean="0"/>
                        <a:t>Typical</a:t>
                      </a:r>
                      <a:r>
                        <a:rPr lang="de-DE" b="1" dirty="0" smtClean="0"/>
                        <a:t> </a:t>
                      </a:r>
                      <a:r>
                        <a:rPr lang="de-DE" b="1" dirty="0" err="1" smtClean="0"/>
                        <a:t>venue</a:t>
                      </a:r>
                      <a:endParaRPr lang="de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867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Cluster1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Café, Hotel, Bar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Cluster4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Supermarket, Soccer Field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827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Cluster2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Café,</a:t>
                      </a:r>
                      <a:r>
                        <a:rPr lang="de-DE" baseline="0" dirty="0" smtClean="0"/>
                        <a:t> Hotel, Park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Cluster5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Bakery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Cafe</a:t>
                      </a:r>
                      <a:r>
                        <a:rPr lang="de-DE" dirty="0" smtClean="0"/>
                        <a:t>, Drugstore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92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Cluster3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Bakery</a:t>
                      </a:r>
                      <a:r>
                        <a:rPr lang="de-DE" dirty="0" smtClean="0"/>
                        <a:t>,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Café,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various</a:t>
                      </a:r>
                      <a:r>
                        <a:rPr lang="de-DE" baseline="0" dirty="0" smtClean="0"/>
                        <a:t> Restaurants</a:t>
                      </a:r>
                      <a:r>
                        <a:rPr lang="de-DE" dirty="0" smtClean="0"/>
                        <a:t>, Supermarket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Cluster6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Supermarket, Light </a:t>
                      </a:r>
                      <a:r>
                        <a:rPr lang="de-DE" dirty="0" err="1" smtClean="0"/>
                        <a:t>Rail</a:t>
                      </a:r>
                      <a:r>
                        <a:rPr lang="de-DE" dirty="0" smtClean="0"/>
                        <a:t> Station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19765"/>
                  </a:ext>
                </a:extLst>
              </a:tr>
            </a:tbl>
          </a:graphicData>
        </a:graphic>
      </p:graphicFrame>
      <p:graphicFrame>
        <p:nvGraphicFramePr>
          <p:cNvPr id="9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015318"/>
              </p:ext>
            </p:extLst>
          </p:nvPr>
        </p:nvGraphicFramePr>
        <p:xfrm>
          <a:off x="1076689" y="2060215"/>
          <a:ext cx="10038619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2650">
                  <a:extLst>
                    <a:ext uri="{9D8B030D-6E8A-4147-A177-3AD203B41FA5}">
                      <a16:colId xmlns:a16="http://schemas.microsoft.com/office/drawing/2014/main" val="3609989410"/>
                    </a:ext>
                  </a:extLst>
                </a:gridCol>
                <a:gridCol w="2554921">
                  <a:extLst>
                    <a:ext uri="{9D8B030D-6E8A-4147-A177-3AD203B41FA5}">
                      <a16:colId xmlns:a16="http://schemas.microsoft.com/office/drawing/2014/main" val="3770714658"/>
                    </a:ext>
                  </a:extLst>
                </a:gridCol>
                <a:gridCol w="2360140">
                  <a:extLst>
                    <a:ext uri="{9D8B030D-6E8A-4147-A177-3AD203B41FA5}">
                      <a16:colId xmlns:a16="http://schemas.microsoft.com/office/drawing/2014/main" val="860894202"/>
                    </a:ext>
                  </a:extLst>
                </a:gridCol>
                <a:gridCol w="2940908">
                  <a:extLst>
                    <a:ext uri="{9D8B030D-6E8A-4147-A177-3AD203B41FA5}">
                      <a16:colId xmlns:a16="http://schemas.microsoft.com/office/drawing/2014/main" val="1199110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1" dirty="0" smtClean="0"/>
                        <a:t>Cluster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Location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Cluster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Location</a:t>
                      </a:r>
                      <a:endParaRPr lang="de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867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Cluster1 (</a:t>
                      </a:r>
                      <a:r>
                        <a:rPr lang="de-DE" dirty="0" err="1" smtClean="0"/>
                        <a:t>purple</a:t>
                      </a:r>
                      <a:r>
                        <a:rPr lang="de-DE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center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of</a:t>
                      </a:r>
                      <a:r>
                        <a:rPr lang="de-DE" dirty="0" smtClean="0"/>
                        <a:t> Berlin (</a:t>
                      </a:r>
                      <a:r>
                        <a:rPr lang="de-DE" dirty="0" err="1" smtClean="0"/>
                        <a:t>east</a:t>
                      </a:r>
                      <a:r>
                        <a:rPr lang="de-DE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Cluster5 (</a:t>
                      </a:r>
                      <a:r>
                        <a:rPr lang="de-DE" dirty="0" err="1" smtClean="0"/>
                        <a:t>dark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yellow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south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east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827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Cluster2 (</a:t>
                      </a:r>
                      <a:r>
                        <a:rPr lang="de-DE" dirty="0" err="1" smtClean="0"/>
                        <a:t>blue</a:t>
                      </a:r>
                      <a:r>
                        <a:rPr lang="de-DE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center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of</a:t>
                      </a:r>
                      <a:r>
                        <a:rPr lang="de-DE" dirty="0" smtClean="0"/>
                        <a:t> Berlin (west)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Cluster6 (orange)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around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the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center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southwest</a:t>
                      </a:r>
                      <a:endParaRPr lang="de-DE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1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Cluster3 (</a:t>
                      </a:r>
                      <a:r>
                        <a:rPr lang="de-DE" dirty="0" err="1" smtClean="0"/>
                        <a:t>cyan</a:t>
                      </a:r>
                      <a:r>
                        <a:rPr lang="de-DE" dirty="0" smtClean="0"/>
                        <a:t>)</a:t>
                      </a:r>
                      <a:r>
                        <a:rPr lang="de-DE" baseline="0" dirty="0" smtClean="0"/>
                        <a:t>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southwest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Cluster7 (</a:t>
                      </a:r>
                      <a:r>
                        <a:rPr lang="de-DE" dirty="0" err="1" smtClean="0"/>
                        <a:t>red</a:t>
                      </a:r>
                      <a:r>
                        <a:rPr lang="de-DE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north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744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Cluster4 (</a:t>
                      </a:r>
                      <a:r>
                        <a:rPr lang="de-DE" dirty="0" err="1" smtClean="0"/>
                        <a:t>bright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green</a:t>
                      </a:r>
                      <a:r>
                        <a:rPr lang="de-DE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around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the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center</a:t>
                      </a:r>
                      <a:r>
                        <a:rPr lang="de-DE" dirty="0" smtClean="0"/>
                        <a:t>:</a:t>
                      </a:r>
                      <a:r>
                        <a:rPr lang="de-DE" baseline="0" dirty="0" smtClean="0"/>
                        <a:t> west, </a:t>
                      </a:r>
                      <a:r>
                        <a:rPr lang="de-DE" baseline="0" dirty="0" err="1" smtClean="0"/>
                        <a:t>south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east</a:t>
                      </a:r>
                      <a:r>
                        <a:rPr lang="de-DE" baseline="0" dirty="0" smtClean="0"/>
                        <a:t>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389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11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388</Words>
  <Application>Microsoft Office PowerPoint</Application>
  <PresentationFormat>Breitbild</PresentationFormat>
  <Paragraphs>93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</vt:lpstr>
      <vt:lpstr>The Battle of Neighborhoods in Berlin</vt:lpstr>
      <vt:lpstr>Objective</vt:lpstr>
      <vt:lpstr>Steps</vt:lpstr>
      <vt:lpstr>Python libraries</vt:lpstr>
      <vt:lpstr>Points of measurement and boroughs</vt:lpstr>
      <vt:lpstr>Venues at zipcodes</vt:lpstr>
      <vt:lpstr>Clusters of zipcodes</vt:lpstr>
      <vt:lpstr>Seven Clusters in Berlin</vt:lpstr>
      <vt:lpstr>Attributes of the clusters</vt:lpstr>
      <vt:lpstr>Feature price of apartments</vt:lpstr>
      <vt:lpstr>Feature number of physicians</vt:lpstr>
      <vt:lpstr>Feature rate of academics</vt:lpstr>
      <vt:lpstr>Feature rate of unemployment</vt:lpstr>
      <vt:lpstr>Comparison between neighborhoods</vt:lpstr>
      <vt:lpstr>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of Neighborhoods</dc:title>
  <dc:creator>Microsoft Office User</dc:creator>
  <cp:lastModifiedBy>Marcus Strobel</cp:lastModifiedBy>
  <cp:revision>47</cp:revision>
  <dcterms:created xsi:type="dcterms:W3CDTF">2018-08-30T01:59:51Z</dcterms:created>
  <dcterms:modified xsi:type="dcterms:W3CDTF">2018-10-24T21:39:16Z</dcterms:modified>
</cp:coreProperties>
</file>